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handoutMasterIdLst>
    <p:handoutMasterId r:id="rId29"/>
  </p:handoutMasterIdLst>
  <p:sldIdLst>
    <p:sldId id="256" r:id="rId2"/>
    <p:sldId id="288" r:id="rId3"/>
    <p:sldId id="257" r:id="rId4"/>
    <p:sldId id="275" r:id="rId5"/>
    <p:sldId id="289" r:id="rId6"/>
    <p:sldId id="276" r:id="rId7"/>
    <p:sldId id="290" r:id="rId8"/>
    <p:sldId id="277" r:id="rId9"/>
    <p:sldId id="291" r:id="rId10"/>
    <p:sldId id="278" r:id="rId11"/>
    <p:sldId id="292" r:id="rId12"/>
    <p:sldId id="279" r:id="rId13"/>
    <p:sldId id="293" r:id="rId14"/>
    <p:sldId id="280" r:id="rId15"/>
    <p:sldId id="294" r:id="rId16"/>
    <p:sldId id="281" r:id="rId17"/>
    <p:sldId id="295" r:id="rId18"/>
    <p:sldId id="282" r:id="rId19"/>
    <p:sldId id="296" r:id="rId20"/>
    <p:sldId id="283" r:id="rId21"/>
    <p:sldId id="297" r:id="rId22"/>
    <p:sldId id="284" r:id="rId23"/>
    <p:sldId id="298" r:id="rId24"/>
    <p:sldId id="287" r:id="rId25"/>
    <p:sldId id="300" r:id="rId26"/>
    <p:sldId id="274" r:id="rId27"/>
    <p:sldId id="299" r:id="rId2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Estilo com Tema 2 - Destaqu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81BCA-C4D9-4164-8B82-E60179655DF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49C6A-FE65-439E-A542-9CED13CFE02F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8807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4223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9908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6375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pt-PT" dirty="0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  <a:lvl2pPr>
              <a:defRPr>
                <a:latin typeface="Corbel" panose="020B0503020204020204" pitchFamily="34" charset="0"/>
              </a:defRPr>
            </a:lvl2pPr>
            <a:lvl3pPr>
              <a:defRPr>
                <a:latin typeface="Corbel" panose="020B0503020204020204" pitchFamily="34" charset="0"/>
              </a:defRPr>
            </a:lvl3pPr>
            <a:lvl4pPr>
              <a:defRPr>
                <a:latin typeface="Corbel" panose="020B0503020204020204" pitchFamily="34" charset="0"/>
              </a:defRPr>
            </a:lvl4pPr>
            <a:lvl5pP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2881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4227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0529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4041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5153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7120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9469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PT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4379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2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7014-F256-4642-A1FA-DB3A6851FD75}" type="datetimeFigureOut">
              <a:rPr lang="pt-PT" smtClean="0"/>
              <a:pPr/>
              <a:t>23-11-2015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0EE0-A22C-4FFE-9086-303F99EE61C7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6687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9291" y="535577"/>
            <a:ext cx="8561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rgbClr val="002060"/>
                </a:solidFill>
                <a:latin typeface="Corbel" panose="020B0503020204020204" pitchFamily="34" charset="0"/>
                <a:cs typeface="Times New Roman" pitchFamily="18" charset="0"/>
              </a:rPr>
              <a:t>EAB – Escola de Artes da Bairrada,</a:t>
            </a:r>
          </a:p>
          <a:p>
            <a:pPr algn="ctr"/>
            <a:r>
              <a:rPr lang="pt-PT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imes New Roman" pitchFamily="18" charset="0"/>
              </a:rPr>
              <a:t>Associação de Ensino Artístico </a:t>
            </a:r>
          </a:p>
          <a:p>
            <a:pPr algn="ctr"/>
            <a:endParaRPr lang="pt-PT" sz="4400" b="1" dirty="0" smtClean="0">
              <a:latin typeface="Corbel" panose="020B0503020204020204" pitchFamily="34" charset="0"/>
              <a:cs typeface="Times New Roman" pitchFamily="18" charset="0"/>
            </a:endParaRPr>
          </a:p>
          <a:p>
            <a:pPr algn="ctr"/>
            <a:endParaRPr lang="pt-PT" sz="4400" b="1" dirty="0" smtClean="0">
              <a:latin typeface="Corbel" panose="020B0503020204020204" pitchFamily="34" charset="0"/>
              <a:cs typeface="Times New Roman" pitchFamily="18" charset="0"/>
            </a:endParaRPr>
          </a:p>
          <a:p>
            <a:pPr algn="r"/>
            <a:r>
              <a:rPr lang="pt-PT" sz="4400" b="1" i="1" dirty="0" smtClean="0">
                <a:solidFill>
                  <a:srgbClr val="C00000"/>
                </a:solidFill>
                <a:latin typeface="Corbel" panose="020B0503020204020204" pitchFamily="34" charset="0"/>
                <a:cs typeface="Times New Roman" pitchFamily="18" charset="0"/>
              </a:rPr>
              <a:t>apresenta-se</a:t>
            </a:r>
          </a:p>
          <a:p>
            <a:pPr algn="ctr"/>
            <a:endParaRPr lang="pt-PT" sz="4400" b="1" dirty="0">
              <a:latin typeface="Corbel" panose="020B0503020204020204" pitchFamily="34" charset="0"/>
              <a:cs typeface="Times New Roman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72937" y="5113899"/>
            <a:ext cx="9261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i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na Assembleia Municipal  de Oliveira do Bairro,</a:t>
            </a:r>
          </a:p>
          <a:p>
            <a:pPr algn="ctr"/>
            <a:r>
              <a:rPr lang="pt-PT" sz="2800" b="1" i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 27 de Novembro de 2015</a:t>
            </a:r>
            <a:endParaRPr lang="pt-PT" sz="2800" b="1" i="1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1234" y="378824"/>
            <a:ext cx="998002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 </a:t>
            </a:r>
            <a:r>
              <a:rPr lang="pt-PT" sz="2400" b="1" dirty="0" smtClean="0">
                <a:solidFill>
                  <a:srgbClr val="C00000"/>
                </a:solidFill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</a:rPr>
              <a:t>.)</a:t>
            </a:r>
          </a:p>
          <a:p>
            <a:pPr algn="ctr"/>
            <a:endParaRPr lang="pt-PT" sz="1600" b="1" dirty="0" smtClean="0">
              <a:solidFill>
                <a:srgbClr val="C00000"/>
              </a:solidFill>
            </a:endParaRPr>
          </a:p>
          <a:p>
            <a:pPr algn="ctr"/>
            <a:r>
              <a:rPr lang="pt-PT" sz="2800" b="1" dirty="0" smtClean="0">
                <a:solidFill>
                  <a:srgbClr val="C00000"/>
                </a:solidFill>
              </a:rPr>
              <a:t>Ensino Artístico Especializado de Música</a:t>
            </a:r>
          </a:p>
          <a:p>
            <a:endParaRPr lang="pt-PT" b="1" dirty="0" smtClean="0"/>
          </a:p>
          <a:p>
            <a:pPr>
              <a:buFont typeface="Wingdings" pitchFamily="2" charset="2"/>
              <a:buChar char="q"/>
            </a:pPr>
            <a:r>
              <a:rPr lang="pt-PT" sz="2800" b="1" dirty="0" smtClean="0"/>
              <a:t> </a:t>
            </a:r>
            <a:r>
              <a:rPr lang="pt-PT" sz="2800" b="1" dirty="0" smtClean="0">
                <a:solidFill>
                  <a:srgbClr val="002060"/>
                </a:solidFill>
              </a:rPr>
              <a:t>Regimes de frequência: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u="sng" dirty="0" smtClean="0">
                <a:solidFill>
                  <a:srgbClr val="002060"/>
                </a:solidFill>
              </a:rPr>
              <a:t>Regime Articulado</a:t>
            </a:r>
            <a:r>
              <a:rPr lang="pt-PT" sz="2800" dirty="0" smtClean="0">
                <a:solidFill>
                  <a:srgbClr val="002060"/>
                </a:solidFill>
              </a:rPr>
              <a:t>, integrado no ensino oficial regular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u="sng" dirty="0" smtClean="0">
                <a:solidFill>
                  <a:srgbClr val="002060"/>
                </a:solidFill>
              </a:rPr>
              <a:t>Regime Supletivo</a:t>
            </a:r>
            <a:r>
              <a:rPr lang="pt-PT" sz="2800" dirty="0" smtClean="0">
                <a:solidFill>
                  <a:srgbClr val="002060"/>
                </a:solidFill>
              </a:rPr>
              <a:t>, sem articulação com o ensino regular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u="sng" dirty="0" smtClean="0">
                <a:solidFill>
                  <a:srgbClr val="002060"/>
                </a:solidFill>
              </a:rPr>
              <a:t>Regime livre</a:t>
            </a:r>
          </a:p>
          <a:p>
            <a:endParaRPr lang="pt-PT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Classes:</a:t>
            </a:r>
            <a:endParaRPr lang="pt-P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PT" sz="2800" u="sng" dirty="0" smtClean="0">
                <a:solidFill>
                  <a:srgbClr val="002060"/>
                </a:solidFill>
              </a:rPr>
              <a:t>Canto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u="sng" dirty="0" smtClean="0">
                <a:solidFill>
                  <a:srgbClr val="002060"/>
                </a:solidFill>
              </a:rPr>
              <a:t>Instrumentos</a:t>
            </a:r>
            <a:r>
              <a:rPr lang="pt-PT" sz="2800" dirty="0" smtClean="0">
                <a:solidFill>
                  <a:srgbClr val="002060"/>
                </a:solidFill>
              </a:rPr>
              <a:t>: - </a:t>
            </a:r>
            <a:r>
              <a:rPr lang="pt-PT" sz="2400" dirty="0" smtClean="0">
                <a:solidFill>
                  <a:srgbClr val="002060"/>
                </a:solidFill>
              </a:rPr>
              <a:t>clarinete, flauta transversal, guitarra, órgão, piano, saxofone, trompa, trompete, violino, acordeão, oboé, percussão, trombone, tuba, viola d’arco, fagote, contrabaixo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178" y="326572"/>
            <a:ext cx="956201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 </a:t>
            </a:r>
            <a:r>
              <a:rPr lang="pt-PT" sz="2400" b="1" dirty="0" smtClean="0">
                <a:solidFill>
                  <a:srgbClr val="C00000"/>
                </a:solidFill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</a:rPr>
              <a:t>.)</a:t>
            </a:r>
          </a:p>
          <a:p>
            <a:endParaRPr lang="pt-PT" sz="2800" b="1" dirty="0" smtClean="0">
              <a:solidFill>
                <a:srgbClr val="C00000"/>
              </a:solidFill>
            </a:endParaRPr>
          </a:p>
          <a:p>
            <a:r>
              <a:rPr lang="pt-PT" sz="2800" b="1" dirty="0" smtClean="0">
                <a:solidFill>
                  <a:srgbClr val="C00000"/>
                </a:solidFill>
              </a:rPr>
              <a:t>Ensino de dança clássica </a:t>
            </a:r>
            <a:r>
              <a:rPr lang="pt-PT" sz="2400" b="1" dirty="0" smtClean="0">
                <a:solidFill>
                  <a:srgbClr val="C00000"/>
                </a:solidFill>
              </a:rPr>
              <a:t>(em vias de oficialização)</a:t>
            </a:r>
            <a:endParaRPr lang="pt-PT" sz="2400" dirty="0" smtClean="0">
              <a:solidFill>
                <a:srgbClr val="C00000"/>
              </a:solidFill>
            </a:endParaRPr>
          </a:p>
          <a:p>
            <a:endParaRPr lang="pt-PT" dirty="0" smtClean="0"/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Escalões: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Escalão infantil, 3 a 5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Iniciação, 6 a 9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Curso básico, dos 10 anos em diante</a:t>
            </a:r>
          </a:p>
          <a:p>
            <a:endParaRPr lang="pt-PT" sz="28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Disciplinas: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Dança Criativa, no escalão infantil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Técnicas de Dança Clássica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Técnicas de Dança Contemporânea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4217" y="302359"/>
            <a:ext cx="1062010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 </a:t>
            </a:r>
            <a:r>
              <a:rPr lang="pt-PT" sz="2400" b="1" dirty="0" smtClean="0">
                <a:solidFill>
                  <a:srgbClr val="C00000"/>
                </a:solidFill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</a:rPr>
              <a:t>.)</a:t>
            </a:r>
            <a:endParaRPr lang="pt-PT" sz="2800" b="1" dirty="0" smtClean="0">
              <a:solidFill>
                <a:srgbClr val="C00000"/>
              </a:solidFill>
            </a:endParaRPr>
          </a:p>
          <a:p>
            <a:r>
              <a:rPr lang="pt-PT" sz="2800" b="1" dirty="0" smtClean="0">
                <a:solidFill>
                  <a:srgbClr val="C00000"/>
                </a:solidFill>
              </a:rPr>
              <a:t>Outras atividades</a:t>
            </a:r>
          </a:p>
          <a:p>
            <a:endParaRPr lang="pt-PT" sz="2800" b="1" dirty="0" smtClean="0"/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Agrupamentos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Coro de Câmara da Bairrada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Orquestra de Câmara da EAB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Projeto CRASSH </a:t>
            </a:r>
            <a:r>
              <a:rPr lang="pt-PT" sz="2400" dirty="0" smtClean="0">
                <a:solidFill>
                  <a:srgbClr val="002060"/>
                </a:solidFill>
              </a:rPr>
              <a:t>(agora autonomizado)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Agrupamentos </a:t>
            </a:r>
            <a:r>
              <a:rPr lang="pt-PT" sz="2400" dirty="0" smtClean="0">
                <a:solidFill>
                  <a:srgbClr val="002060"/>
                </a:solidFill>
              </a:rPr>
              <a:t>diversos (</a:t>
            </a:r>
            <a:r>
              <a:rPr lang="pt-PT" sz="2400" dirty="0" err="1" smtClean="0">
                <a:solidFill>
                  <a:srgbClr val="002060"/>
                </a:solidFill>
              </a:rPr>
              <a:t>G’Arts</a:t>
            </a:r>
            <a:r>
              <a:rPr lang="pt-PT" sz="2400" dirty="0" smtClean="0">
                <a:solidFill>
                  <a:srgbClr val="002060"/>
                </a:solidFill>
              </a:rPr>
              <a:t>, Ensemble de Clarinetes, Quarteto de 	Cordas, Ensemble de Saxofones, Orquestra de </a:t>
            </a:r>
            <a:r>
              <a:rPr lang="pt-PT" sz="2800" dirty="0" smtClean="0">
                <a:solidFill>
                  <a:srgbClr val="002060"/>
                </a:solidFill>
              </a:rPr>
              <a:t>Flautas, </a:t>
            </a:r>
            <a:r>
              <a:rPr lang="pt-PT" sz="2800" dirty="0" err="1" smtClean="0">
                <a:solidFill>
                  <a:srgbClr val="002060"/>
                </a:solidFill>
              </a:rPr>
              <a:t>Crassh</a:t>
            </a:r>
            <a:r>
              <a:rPr lang="pt-PT" sz="2800" dirty="0" smtClean="0">
                <a:solidFill>
                  <a:srgbClr val="002060"/>
                </a:solidFill>
              </a:rPr>
              <a:t> Green 	</a:t>
            </a:r>
            <a:r>
              <a:rPr lang="pt-PT" sz="2800" dirty="0" err="1" smtClean="0">
                <a:solidFill>
                  <a:srgbClr val="002060"/>
                </a:solidFill>
              </a:rPr>
              <a:t>Level</a:t>
            </a:r>
            <a:r>
              <a:rPr lang="pt-PT" sz="2800" dirty="0" smtClean="0">
                <a:solidFill>
                  <a:srgbClr val="002060"/>
                </a:solidFill>
              </a:rPr>
              <a:t>, coros diversos)</a:t>
            </a:r>
          </a:p>
          <a:p>
            <a:endParaRPr lang="pt-PT" b="1" dirty="0" smtClean="0"/>
          </a:p>
          <a:p>
            <a:endParaRPr lang="pt-PT" b="1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6651" y="431074"/>
            <a:ext cx="1106424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 </a:t>
            </a:r>
            <a:r>
              <a:rPr lang="pt-PT" sz="2400" b="1" dirty="0" smtClean="0">
                <a:solidFill>
                  <a:srgbClr val="C00000"/>
                </a:solidFill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</a:rPr>
              <a:t>.)</a:t>
            </a:r>
          </a:p>
          <a:p>
            <a:pPr algn="ctr"/>
            <a:endParaRPr lang="pt-PT" sz="28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C00000"/>
                </a:solidFill>
              </a:rPr>
              <a:t> REALIZAÇÕES RELEVANTES</a:t>
            </a:r>
            <a:endParaRPr lang="pt-PT" sz="2800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Concertos “Professores ao Palco” </a:t>
            </a:r>
            <a:r>
              <a:rPr lang="pt-PT" sz="2400" dirty="0" smtClean="0">
                <a:solidFill>
                  <a:srgbClr val="C00000"/>
                </a:solidFill>
              </a:rPr>
              <a:t>(anuais)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Concurso Interno Prof. José Oliveira </a:t>
            </a:r>
            <a:r>
              <a:rPr lang="pt-PT" sz="2400" dirty="0" smtClean="0">
                <a:solidFill>
                  <a:srgbClr val="C00000"/>
                </a:solidFill>
              </a:rPr>
              <a:t>(anual)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Concertos na FIACOBA /EXPOBAIRRADA </a:t>
            </a:r>
            <a:r>
              <a:rPr lang="pt-PT" sz="2400" dirty="0" smtClean="0">
                <a:solidFill>
                  <a:srgbClr val="C00000"/>
                </a:solidFill>
              </a:rPr>
              <a:t>( “Canta-me como foi”, em 4 edições 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Concertos de Natal e de Páscoa </a:t>
            </a:r>
            <a:r>
              <a:rPr lang="pt-PT" sz="2400" dirty="0" smtClean="0">
                <a:solidFill>
                  <a:srgbClr val="C00000"/>
                </a:solidFill>
              </a:rPr>
              <a:t>(anuais)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Audições de final de período </a:t>
            </a:r>
            <a:r>
              <a:rPr lang="pt-PT" sz="2400" dirty="0" smtClean="0">
                <a:solidFill>
                  <a:srgbClr val="C00000"/>
                </a:solidFill>
              </a:rPr>
              <a:t>(de solistas e de classes, três vezes por ano)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400" dirty="0" smtClean="0"/>
              <a:t>Musicais e Residências Artísticas </a:t>
            </a:r>
            <a:r>
              <a:rPr lang="pt-PT" sz="2400" dirty="0" smtClean="0">
                <a:solidFill>
                  <a:srgbClr val="C00000"/>
                </a:solidFill>
              </a:rPr>
              <a:t>(“Tocar por Miúdos”, “Espelho meu”, “Alice”, “Afinal aflauta é mágica”)</a:t>
            </a:r>
            <a:endParaRPr lang="pt-PT" sz="12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8823" y="666206"/>
            <a:ext cx="114691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 </a:t>
            </a:r>
            <a:r>
              <a:rPr lang="pt-PT" sz="2400" b="1" dirty="0" smtClean="0">
                <a:solidFill>
                  <a:srgbClr val="C00000"/>
                </a:solidFill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</a:rPr>
              <a:t>.)</a:t>
            </a:r>
          </a:p>
          <a:p>
            <a:endParaRPr lang="pt-PT" sz="1600" b="1" dirty="0" smtClean="0">
              <a:solidFill>
                <a:srgbClr val="C00000"/>
              </a:solidFill>
            </a:endParaRPr>
          </a:p>
          <a:p>
            <a:r>
              <a:rPr lang="pt-PT" sz="2800" b="1" dirty="0" smtClean="0">
                <a:solidFill>
                  <a:srgbClr val="C00000"/>
                </a:solidFill>
              </a:rPr>
              <a:t>Em preparação e/ou lançamento</a:t>
            </a:r>
          </a:p>
          <a:p>
            <a:endParaRPr lang="pt-PT" b="1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/>
              <a:t>Curso Livre de Teatro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/>
              <a:t>Curso de Jazz/Rock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/>
              <a:t>Música para Si Maior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/>
              <a:t>Cursos de Educação Especial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/>
              <a:t>Cursos Livres de Dança (Dança </a:t>
            </a:r>
            <a:r>
              <a:rPr lang="pt-PT" sz="2800" dirty="0" err="1" smtClean="0"/>
              <a:t>Fusion</a:t>
            </a:r>
            <a:r>
              <a:rPr lang="pt-PT" sz="2800" dirty="0" smtClean="0"/>
              <a:t>, Dança Criativa, Dança p/ Adultos)</a:t>
            </a:r>
            <a:endParaRPr lang="pt-PT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2" y="0"/>
            <a:ext cx="8574157" cy="68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62595" y="431074"/>
            <a:ext cx="90525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IV – PESSOAS</a:t>
            </a:r>
            <a:endParaRPr lang="pt-PT" sz="2400" dirty="0" smtClean="0"/>
          </a:p>
          <a:p>
            <a:r>
              <a:rPr lang="pt-PT" sz="2800" dirty="0" smtClean="0">
                <a:solidFill>
                  <a:srgbClr val="002060"/>
                </a:solidFill>
              </a:rPr>
              <a:t>Evolução dos últimos 5 anos letivos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457200" y="1737362"/>
          <a:ext cx="11116490" cy="4180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0898"/>
                <a:gridCol w="1270095"/>
                <a:gridCol w="1703133"/>
                <a:gridCol w="1703133"/>
                <a:gridCol w="1669069"/>
                <a:gridCol w="1720162"/>
              </a:tblGrid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2011/12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20012/13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2013/14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2014/15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2015/16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Alunos de Música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253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245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244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241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262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Alunos de Dança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21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28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31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Alunos em creches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119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311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308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306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94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Pessoal docente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31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31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002060"/>
                          </a:solidFill>
                        </a:rPr>
                        <a:t>32</a:t>
                      </a:r>
                      <a:endParaRPr lang="pt-PT" sz="240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29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29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14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rgbClr val="002060"/>
                          </a:solidFill>
                        </a:rPr>
                        <a:t>Pessoal não docente</a:t>
                      </a:r>
                      <a:endParaRPr lang="pt-PT" sz="2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pt-PT" sz="2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641" y="182880"/>
            <a:ext cx="1112955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V – FINANÇAS</a:t>
            </a:r>
          </a:p>
          <a:p>
            <a:endParaRPr lang="pt-PT" dirty="0" smtClean="0"/>
          </a:p>
          <a:p>
            <a:r>
              <a:rPr lang="pt-PT" sz="2800" dirty="0" smtClean="0">
                <a:solidFill>
                  <a:srgbClr val="002060"/>
                </a:solidFill>
              </a:rPr>
              <a:t>O ensino artístico especializado  tem custos muito elevados, dificilmente suportáveis pelos interessados; por isso (para não ser elitista) terá que ser sempre</a:t>
            </a:r>
            <a:r>
              <a:rPr lang="pt-PT" sz="2800" dirty="0" smtClean="0">
                <a:solidFill>
                  <a:srgbClr val="C00000"/>
                </a:solidFill>
              </a:rPr>
              <a:t> </a:t>
            </a:r>
            <a:r>
              <a:rPr lang="pt-PT" sz="2800" b="1" dirty="0" smtClean="0">
                <a:solidFill>
                  <a:srgbClr val="C00000"/>
                </a:solidFill>
              </a:rPr>
              <a:t>SUBSIDIADO</a:t>
            </a:r>
          </a:p>
          <a:p>
            <a:endParaRPr lang="pt-PT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Regimes de subsidiação:</a:t>
            </a:r>
          </a:p>
          <a:p>
            <a:endParaRPr lang="pt-PT" sz="16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PT" sz="2800" b="1" dirty="0" smtClean="0">
                <a:solidFill>
                  <a:srgbClr val="002060"/>
                </a:solidFill>
              </a:rPr>
              <a:t>2003/2004 a 20110/2011 </a:t>
            </a:r>
            <a:r>
              <a:rPr lang="pt-PT" sz="2000" b="1" dirty="0" smtClean="0">
                <a:solidFill>
                  <a:srgbClr val="002060"/>
                </a:solidFill>
              </a:rPr>
              <a:t>(parte): </a:t>
            </a:r>
            <a:r>
              <a:rPr lang="pt-PT" sz="2800" dirty="0" smtClean="0">
                <a:solidFill>
                  <a:srgbClr val="002060"/>
                </a:solidFill>
              </a:rPr>
              <a:t>- financiamento do MEC/DGESTE e 	CMOB em partes iguais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b="1" dirty="0" smtClean="0">
                <a:solidFill>
                  <a:srgbClr val="002060"/>
                </a:solidFill>
              </a:rPr>
              <a:t>2010/2011</a:t>
            </a:r>
            <a:r>
              <a:rPr lang="pt-PT" sz="2000" b="1" dirty="0" smtClean="0">
                <a:solidFill>
                  <a:srgbClr val="002060"/>
                </a:solidFill>
              </a:rPr>
              <a:t>(parte)</a:t>
            </a:r>
            <a:r>
              <a:rPr lang="pt-PT" sz="2800" b="1" dirty="0" smtClean="0">
                <a:solidFill>
                  <a:srgbClr val="002060"/>
                </a:solidFill>
              </a:rPr>
              <a:t> a 2014/2015</a:t>
            </a:r>
            <a:r>
              <a:rPr lang="pt-PT" sz="2800" dirty="0" smtClean="0">
                <a:solidFill>
                  <a:srgbClr val="002060"/>
                </a:solidFill>
              </a:rPr>
              <a:t>: - Financiamento do QREN/POPH e da	CMOB (complementar protocolado)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b="1" dirty="0" smtClean="0">
                <a:solidFill>
                  <a:srgbClr val="002060"/>
                </a:solidFill>
              </a:rPr>
              <a:t>2015/2016 e próximos 2 anos letivos</a:t>
            </a:r>
            <a:r>
              <a:rPr lang="pt-PT" sz="2800" dirty="0" smtClean="0">
                <a:solidFill>
                  <a:srgbClr val="002060"/>
                </a:solidFill>
              </a:rPr>
              <a:t>: - MEC (contrato de patrocínio 	trienal) e da CMOB (complementar protocolado)</a:t>
            </a:r>
            <a:endParaRPr lang="pt-PT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24000" y="1524000"/>
            <a:ext cx="685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640" y="431074"/>
            <a:ext cx="1127324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VI – OS GRANDES DESAFIOS ATUAIS</a:t>
            </a:r>
          </a:p>
          <a:p>
            <a:endParaRPr lang="pt-PT" sz="2800" b="1" dirty="0" smtClean="0"/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Sem degradar o nível de qualidade de ensino já atingido</a:t>
            </a:r>
          </a:p>
          <a:p>
            <a:pPr>
              <a:buFont typeface="Wingdings" pitchFamily="2" charset="2"/>
              <a:buChar char="q"/>
            </a:pPr>
            <a:endParaRPr lang="pt-PT" sz="28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Sem prejudicar a imagem de “Escola de Referência”</a:t>
            </a:r>
          </a:p>
          <a:p>
            <a:endParaRPr lang="pt-PT" sz="28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Reequilíbrio económico e financeiro </a:t>
            </a:r>
            <a:r>
              <a:rPr lang="pt-PT" sz="2400" dirty="0" smtClean="0">
                <a:solidFill>
                  <a:srgbClr val="C00000"/>
                </a:solidFill>
              </a:rPr>
              <a:t>(muito degradado a partir de 2011)</a:t>
            </a:r>
            <a:endParaRPr lang="pt-PT" sz="2400" b="1" dirty="0" smtClean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Requalificação do património instrumental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Expansão</a:t>
            </a:r>
            <a:r>
              <a:rPr lang="pt-PT" sz="4000" b="1" dirty="0" smtClean="0">
                <a:solidFill>
                  <a:srgbClr val="002060"/>
                </a:solidFill>
              </a:rPr>
              <a:t> </a:t>
            </a:r>
            <a:r>
              <a:rPr lang="pt-PT" sz="2800" dirty="0" smtClean="0">
                <a:solidFill>
                  <a:srgbClr val="002060"/>
                </a:solidFill>
              </a:rPr>
              <a:t>operacional, com novas valências e novos cursos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Expansão geográfica na região da Bairrada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7829" y="324044"/>
            <a:ext cx="112601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2400" b="1" i="1" dirty="0" smtClean="0"/>
          </a:p>
          <a:p>
            <a:r>
              <a:rPr lang="pt-PT" sz="2400" b="1" i="1" dirty="0" smtClean="0">
                <a:solidFill>
                  <a:srgbClr val="002060"/>
                </a:solidFill>
              </a:rPr>
              <a:t>Em nome da Direção da EAB</a:t>
            </a:r>
            <a:endParaRPr lang="pt-PT" sz="3200" b="1" i="1" dirty="0" smtClean="0">
              <a:solidFill>
                <a:srgbClr val="002060"/>
              </a:solidFill>
            </a:endParaRPr>
          </a:p>
          <a:p>
            <a:pPr algn="ctr"/>
            <a:endParaRPr lang="pt-PT" sz="3200" b="1" i="1" dirty="0" smtClean="0">
              <a:solidFill>
                <a:srgbClr val="002060"/>
              </a:solidFill>
            </a:endParaRPr>
          </a:p>
          <a:p>
            <a:pPr algn="ctr"/>
            <a:r>
              <a:rPr lang="pt-PT" sz="4000" b="1" i="1" dirty="0" smtClean="0">
                <a:solidFill>
                  <a:srgbClr val="002060"/>
                </a:solidFill>
              </a:rPr>
              <a:t>Muito obrigado pela vossa atenção!</a:t>
            </a:r>
          </a:p>
          <a:p>
            <a:pPr algn="ctr"/>
            <a:endParaRPr lang="pt-PT" sz="2800" b="1" i="1" dirty="0" smtClean="0"/>
          </a:p>
          <a:p>
            <a:endParaRPr lang="pt-PT" sz="2800" dirty="0" smtClean="0">
              <a:solidFill>
                <a:srgbClr val="002060"/>
              </a:solidFill>
            </a:endParaRPr>
          </a:p>
          <a:p>
            <a:r>
              <a:rPr lang="pt-PT" sz="2800" dirty="0" smtClean="0">
                <a:solidFill>
                  <a:srgbClr val="002060"/>
                </a:solidFill>
              </a:rPr>
              <a:t>E em jeito de apelo…</a:t>
            </a:r>
          </a:p>
          <a:p>
            <a:endParaRPr lang="pt-PT" sz="2800" b="1" i="1" dirty="0" smtClean="0"/>
          </a:p>
          <a:p>
            <a:r>
              <a:rPr lang="pt-PT" sz="2800" b="1" i="1" dirty="0" smtClean="0">
                <a:solidFill>
                  <a:srgbClr val="C00000"/>
                </a:solidFill>
              </a:rPr>
              <a:t>Acarinhem a EAB, porque já demonstrou ser uma </a:t>
            </a:r>
            <a:r>
              <a:rPr lang="pt-PT" sz="2800" b="1" i="1" dirty="0" smtClean="0">
                <a:solidFill>
                  <a:srgbClr val="002060"/>
                </a:solidFill>
              </a:rPr>
              <a:t>mais-valia </a:t>
            </a:r>
            <a:r>
              <a:rPr lang="pt-PT" sz="2800" b="1" i="1" dirty="0" smtClean="0">
                <a:solidFill>
                  <a:srgbClr val="C00000"/>
                </a:solidFill>
              </a:rPr>
              <a:t>para Oliveira do Bairro e para a Bairrada:</a:t>
            </a:r>
          </a:p>
          <a:p>
            <a:endParaRPr lang="pt-PT" sz="2800" b="1" i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PT" sz="2800" b="1" i="1" dirty="0" smtClean="0">
                <a:solidFill>
                  <a:srgbClr val="C00000"/>
                </a:solidFill>
              </a:rPr>
              <a:t>Apoiando e participando nas nossas atividades e espetáculos públicos</a:t>
            </a:r>
          </a:p>
          <a:p>
            <a:pPr marL="457200" lvl="2">
              <a:buFont typeface="Wingdings" pitchFamily="2" charset="2"/>
              <a:buChar char="§"/>
            </a:pPr>
            <a:r>
              <a:rPr lang="pt-PT" sz="2800" b="1" i="1" dirty="0" smtClean="0">
                <a:solidFill>
                  <a:srgbClr val="C00000"/>
                </a:solidFill>
              </a:rPr>
              <a:t>Inscrevendo-se como associados </a:t>
            </a:r>
            <a:r>
              <a:rPr lang="pt-PT" sz="2400" b="1" i="1" dirty="0" smtClean="0">
                <a:solidFill>
                  <a:srgbClr val="002060"/>
                </a:solidFill>
              </a:rPr>
              <a:t>(a quota anual é quase simbólica)</a:t>
            </a:r>
          </a:p>
          <a:p>
            <a:endParaRPr lang="pt-PT" sz="2800" b="1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3285" r="17407"/>
          <a:stretch/>
        </p:blipFill>
        <p:spPr>
          <a:xfrm>
            <a:off x="10289407" y="3551583"/>
            <a:ext cx="1902593" cy="33064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3" t="2899" r="25137" b="7246"/>
          <a:stretch/>
        </p:blipFill>
        <p:spPr>
          <a:xfrm>
            <a:off x="8057322" y="3287468"/>
            <a:ext cx="2288212" cy="35705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9276" r="22045" b="3382"/>
          <a:stretch/>
        </p:blipFill>
        <p:spPr>
          <a:xfrm>
            <a:off x="9701176" y="0"/>
            <a:ext cx="2490823" cy="35515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2560" r="16892"/>
          <a:stretch/>
        </p:blipFill>
        <p:spPr>
          <a:xfrm>
            <a:off x="7076661" y="0"/>
            <a:ext cx="2624514" cy="33172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1" t="1932" r="20628" b="5120"/>
          <a:stretch/>
        </p:blipFill>
        <p:spPr>
          <a:xfrm>
            <a:off x="5512904" y="2960343"/>
            <a:ext cx="2544418" cy="389765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0" t="4639" r="11095" b="6087"/>
          <a:stretch/>
        </p:blipFill>
        <p:spPr>
          <a:xfrm>
            <a:off x="4705823" y="0"/>
            <a:ext cx="2370837" cy="29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199" y="1254034"/>
            <a:ext cx="81250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5131" y="326572"/>
            <a:ext cx="11704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I – Origens</a:t>
            </a:r>
          </a:p>
          <a:p>
            <a:endParaRPr lang="pt-PT" sz="2000" dirty="0" smtClean="0">
              <a:latin typeface="Corbel" panose="020B0503020204020204" pitchFamily="34" charset="0"/>
            </a:endParaRPr>
          </a:p>
          <a:p>
            <a:r>
              <a:rPr lang="pt-PT" sz="2800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2003</a:t>
            </a:r>
            <a:r>
              <a:rPr lang="pt-PT" sz="2800" dirty="0" smtClean="0">
                <a:latin typeface="Corbel" panose="020B0503020204020204" pitchFamily="34" charset="0"/>
              </a:rPr>
              <a:t> </a:t>
            </a:r>
            <a:r>
              <a:rPr lang="pt-PT" sz="2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– Criada e instalada no Troviscal, na “casa oitocentista” recuperada e 	ampliada; integrada na UFT- União Filarmónica do Troviscal, sob  tutela 	pedagógica do Conservatório de Música de Aveiro,  por acordo entre: </a:t>
            </a:r>
          </a:p>
          <a:p>
            <a:endParaRPr lang="pt-PT" dirty="0" smtClean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pt-PT" sz="2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		</a:t>
            </a:r>
            <a:r>
              <a:rPr lang="pt-PT" sz="2400" dirty="0" smtClean="0">
                <a:solidFill>
                  <a:srgbClr val="002060"/>
                </a:solidFill>
                <a:latin typeface="Corbel" panose="020B0503020204020204" pitchFamily="34" charset="0"/>
              </a:rPr>
              <a:t>Ministério da Educação / DREC</a:t>
            </a:r>
          </a:p>
          <a:p>
            <a:r>
              <a:rPr lang="pt-PT" sz="2400" dirty="0" smtClean="0">
                <a:solidFill>
                  <a:srgbClr val="002060"/>
                </a:solidFill>
                <a:latin typeface="Corbel" panose="020B0503020204020204" pitchFamily="34" charset="0"/>
              </a:rPr>
              <a:t>		Câmara Municipal de Oliveira do Bairro</a:t>
            </a:r>
          </a:p>
          <a:p>
            <a:r>
              <a:rPr lang="pt-PT" sz="2400" dirty="0" smtClean="0">
                <a:solidFill>
                  <a:srgbClr val="002060"/>
                </a:solidFill>
                <a:latin typeface="Corbel" panose="020B0503020204020204" pitchFamily="34" charset="0"/>
              </a:rPr>
              <a:t>		UFT - União Filarmónica do Troviscal</a:t>
            </a:r>
          </a:p>
          <a:p>
            <a:r>
              <a:rPr lang="pt-PT" sz="2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endParaRPr lang="pt-PT" sz="2800" b="1" dirty="0" smtClean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pt-PT" sz="2800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11 de Novembro de 2003</a:t>
            </a:r>
            <a:r>
              <a:rPr lang="pt-PT" sz="2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: - 1ª aula ministrada no ano letivo 2003/2004</a:t>
            </a:r>
          </a:p>
          <a:p>
            <a:endParaRPr lang="pt-PT" sz="2800" dirty="0" smtClean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r>
              <a:rPr lang="pt-PT" sz="2800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15 de Maio de 2004</a:t>
            </a:r>
            <a:r>
              <a:rPr lang="pt-PT" sz="2800" dirty="0" smtClean="0">
                <a:solidFill>
                  <a:srgbClr val="002060"/>
                </a:solidFill>
                <a:latin typeface="Corbel" panose="020B0503020204020204" pitchFamily="34" charset="0"/>
              </a:rPr>
              <a:t>: -  Inauguração formal</a:t>
            </a:r>
          </a:p>
        </p:txBody>
      </p:sp>
    </p:spTree>
    <p:extLst>
      <p:ext uri="{BB962C8B-B14F-4D97-AF65-F5344CB8AC3E}">
        <p14:creationId xmlns:p14="http://schemas.microsoft.com/office/powerpoint/2010/main" val="41569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0891" y="261257"/>
            <a:ext cx="1109036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I – Origens </a:t>
            </a:r>
            <a:r>
              <a:rPr lang="pt-PT" sz="2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(</a:t>
            </a:r>
            <a:r>
              <a:rPr lang="pt-PT" sz="2400" b="1" dirty="0" err="1" smtClean="0">
                <a:solidFill>
                  <a:srgbClr val="C00000"/>
                </a:solidFill>
                <a:latin typeface="Corbel" panose="020B0503020204020204" pitchFamily="34" charset="0"/>
              </a:rPr>
              <a:t>cont</a:t>
            </a:r>
            <a:r>
              <a:rPr lang="pt-PT" sz="2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.)</a:t>
            </a:r>
            <a:endParaRPr lang="pt-PT" sz="2400" b="1" dirty="0" smtClean="0">
              <a:solidFill>
                <a:srgbClr val="002060"/>
              </a:solidFill>
            </a:endParaRPr>
          </a:p>
          <a:p>
            <a:r>
              <a:rPr lang="pt-PT" sz="2800" b="1" dirty="0" smtClean="0">
                <a:solidFill>
                  <a:srgbClr val="002060"/>
                </a:solidFill>
              </a:rPr>
              <a:t>Comissão instaladora</a:t>
            </a:r>
          </a:p>
          <a:p>
            <a:r>
              <a:rPr lang="pt-PT" sz="2800" dirty="0" smtClean="0">
                <a:solidFill>
                  <a:srgbClr val="002060"/>
                </a:solidFill>
              </a:rPr>
              <a:t>	</a:t>
            </a:r>
            <a:r>
              <a:rPr lang="pt-PT" sz="2400" dirty="0" smtClean="0">
                <a:solidFill>
                  <a:srgbClr val="002060"/>
                </a:solidFill>
              </a:rPr>
              <a:t>Eng.º António Manuel Dias Cardoso, presidente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Prof. </a:t>
            </a:r>
            <a:r>
              <a:rPr lang="pt-PT" sz="2400" dirty="0" err="1" smtClean="0">
                <a:solidFill>
                  <a:srgbClr val="002060"/>
                </a:solidFill>
              </a:rPr>
              <a:t>Vitor</a:t>
            </a:r>
            <a:r>
              <a:rPr lang="pt-PT" sz="2400" dirty="0" smtClean="0">
                <a:solidFill>
                  <a:srgbClr val="002060"/>
                </a:solidFill>
              </a:rPr>
              <a:t> Oliveira, vereador da Cultura da Câmara Municipal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Eng.º Manuel dos Santos, em representação da UFT</a:t>
            </a:r>
          </a:p>
          <a:p>
            <a:endParaRPr lang="pt-PT" sz="2800" dirty="0" smtClean="0">
              <a:solidFill>
                <a:srgbClr val="002060"/>
              </a:solidFill>
            </a:endParaRPr>
          </a:p>
          <a:p>
            <a:r>
              <a:rPr lang="pt-PT" sz="2800" b="1" dirty="0" smtClean="0">
                <a:solidFill>
                  <a:srgbClr val="002060"/>
                </a:solidFill>
              </a:rPr>
              <a:t>Direção Executiva </a:t>
            </a:r>
            <a:r>
              <a:rPr lang="pt-PT" sz="2800" dirty="0" smtClean="0">
                <a:solidFill>
                  <a:srgbClr val="002060"/>
                </a:solidFill>
              </a:rPr>
              <a:t>(a partir de 2005)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Eng.º António Manuel Dias Cardoso, presidente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Dr.ª Laura Pires, vereadora da Cultura da Câmara Municipal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Jorge Humberto Carvalho, em representação da UFT </a:t>
            </a:r>
          </a:p>
          <a:p>
            <a:endParaRPr lang="pt-PT" sz="2800" b="1" dirty="0" smtClean="0">
              <a:solidFill>
                <a:srgbClr val="002060"/>
              </a:solidFill>
            </a:endParaRPr>
          </a:p>
          <a:p>
            <a:r>
              <a:rPr lang="pt-PT" sz="2800" b="1" dirty="0" smtClean="0">
                <a:solidFill>
                  <a:srgbClr val="002060"/>
                </a:solidFill>
              </a:rPr>
              <a:t>Direção pedagógica</a:t>
            </a:r>
            <a:endParaRPr lang="pt-PT" sz="2800" dirty="0" smtClean="0">
              <a:solidFill>
                <a:srgbClr val="002060"/>
              </a:solidFill>
            </a:endParaRPr>
          </a:p>
          <a:p>
            <a:r>
              <a:rPr lang="pt-PT" sz="2800" dirty="0" smtClean="0">
                <a:solidFill>
                  <a:srgbClr val="002060"/>
                </a:solidFill>
              </a:rPr>
              <a:t>	</a:t>
            </a:r>
            <a:r>
              <a:rPr lang="pt-PT" sz="2400" dirty="0" smtClean="0">
                <a:solidFill>
                  <a:srgbClr val="002060"/>
                </a:solidFill>
              </a:rPr>
              <a:t>Prof. Carlos Pires Marques, até final de 2008/2009</a:t>
            </a:r>
          </a:p>
          <a:p>
            <a:r>
              <a:rPr lang="pt-PT" sz="2400" dirty="0" smtClean="0">
                <a:solidFill>
                  <a:srgbClr val="002060"/>
                </a:solidFill>
              </a:rPr>
              <a:t>	Prof. Luís dos Santos Cardoso, desde 2009/2010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199" y="1254034"/>
            <a:ext cx="81250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83326" y="431074"/>
            <a:ext cx="1119486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 – Evolução institucional</a:t>
            </a:r>
          </a:p>
          <a:p>
            <a:endParaRPr lang="pt-PT" dirty="0" smtClean="0"/>
          </a:p>
          <a:p>
            <a:r>
              <a:rPr lang="pt-PT" sz="2800" b="1" dirty="0" smtClean="0">
                <a:solidFill>
                  <a:srgbClr val="002060"/>
                </a:solidFill>
              </a:rPr>
              <a:t>19 de Julho de 2007 </a:t>
            </a:r>
            <a:r>
              <a:rPr lang="pt-PT" sz="2800" dirty="0" smtClean="0">
                <a:solidFill>
                  <a:srgbClr val="002060"/>
                </a:solidFill>
              </a:rPr>
              <a:t>– Constituída a associação </a:t>
            </a:r>
            <a:r>
              <a:rPr lang="pt-PT" sz="2800" dirty="0" smtClean="0">
                <a:solidFill>
                  <a:srgbClr val="C00000"/>
                </a:solidFill>
              </a:rPr>
              <a:t>“</a:t>
            </a:r>
            <a:r>
              <a:rPr lang="pt-PT" sz="2800" i="1" u="sng" dirty="0" smtClean="0">
                <a:solidFill>
                  <a:srgbClr val="C00000"/>
                </a:solidFill>
              </a:rPr>
              <a:t>EAB – Escola de Artes da Bairrada – Associação de Ensino Artístico”</a:t>
            </a:r>
          </a:p>
          <a:p>
            <a:r>
              <a:rPr lang="pt-PT" sz="28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pt-PT" sz="2800" b="1" dirty="0" smtClean="0">
                <a:solidFill>
                  <a:srgbClr val="002060"/>
                </a:solidFill>
              </a:rPr>
              <a:t>28 de Novembro de 2009 </a:t>
            </a:r>
            <a:r>
              <a:rPr lang="pt-PT" sz="2800" dirty="0" smtClean="0">
                <a:solidFill>
                  <a:srgbClr val="002060"/>
                </a:solidFill>
              </a:rPr>
              <a:t>– 1ª Assembleia Geral da nova associação para eleição dos primeiros órgãos sociais</a:t>
            </a:r>
          </a:p>
          <a:p>
            <a:endParaRPr lang="pt-PT" sz="2800" dirty="0" smtClean="0">
              <a:solidFill>
                <a:srgbClr val="002060"/>
              </a:solidFill>
            </a:endParaRPr>
          </a:p>
          <a:p>
            <a:r>
              <a:rPr lang="pt-PT" sz="2800" b="1" dirty="0" smtClean="0">
                <a:solidFill>
                  <a:srgbClr val="002060"/>
                </a:solidFill>
              </a:rPr>
              <a:t>Março de 2010 </a:t>
            </a:r>
            <a:r>
              <a:rPr lang="pt-PT" sz="2800" dirty="0" smtClean="0">
                <a:solidFill>
                  <a:srgbClr val="002060"/>
                </a:solidFill>
              </a:rPr>
              <a:t>– a EAB assume a titularidade plena da Escola, 	autonomizando-se da UFT, em termos administrativos e financeiros; 	mais tarde viria também a ganhar autonomia pedagógica em 	relação ao Conservatório de Música de Aveiro</a:t>
            </a:r>
            <a:endParaRPr lang="pt-P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703" y="0"/>
            <a:ext cx="11207931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rgbClr val="C00000"/>
                </a:solidFill>
              </a:rPr>
              <a:t>III – Atividades</a:t>
            </a:r>
          </a:p>
          <a:p>
            <a:pPr algn="ctr"/>
            <a:endParaRPr lang="pt-PT" sz="1600" b="1" dirty="0" smtClean="0">
              <a:solidFill>
                <a:srgbClr val="C00000"/>
              </a:solidFill>
            </a:endParaRPr>
          </a:p>
          <a:p>
            <a:pPr algn="ctr"/>
            <a:r>
              <a:rPr lang="pt-PT" sz="2800" b="1" dirty="0" smtClean="0">
                <a:solidFill>
                  <a:srgbClr val="C00000"/>
                </a:solidFill>
              </a:rPr>
              <a:t>Ensino Artístico Especializado de Música</a:t>
            </a:r>
            <a:endParaRPr lang="pt-PT" sz="2800" b="1" dirty="0" smtClean="0"/>
          </a:p>
          <a:p>
            <a:endParaRPr lang="pt-PT" sz="1600" b="1" dirty="0" smtClean="0">
              <a:solidFill>
                <a:srgbClr val="002060"/>
              </a:solidFill>
            </a:endParaRPr>
          </a:p>
          <a:p>
            <a:r>
              <a:rPr lang="pt-PT" sz="2800" b="1" dirty="0" smtClean="0">
                <a:solidFill>
                  <a:srgbClr val="002060"/>
                </a:solidFill>
              </a:rPr>
              <a:t>Oferta formativa</a:t>
            </a:r>
            <a:r>
              <a:rPr lang="pt-PT" sz="2800" dirty="0" smtClean="0">
                <a:solidFill>
                  <a:srgbClr val="002060"/>
                </a:solidFill>
              </a:rPr>
              <a:t>:</a:t>
            </a:r>
          </a:p>
          <a:p>
            <a:endParaRPr lang="pt-PT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dirty="0" smtClean="0">
                <a:solidFill>
                  <a:srgbClr val="002060"/>
                </a:solidFill>
              </a:rPr>
              <a:t>-  </a:t>
            </a:r>
            <a:r>
              <a:rPr lang="pt-PT" sz="2800" b="1" dirty="0" smtClean="0">
                <a:solidFill>
                  <a:srgbClr val="002060"/>
                </a:solidFill>
              </a:rPr>
              <a:t>Ensino Oficial</a:t>
            </a:r>
            <a:r>
              <a:rPr lang="pt-PT" sz="2400" b="1" dirty="0" smtClean="0">
                <a:solidFill>
                  <a:srgbClr val="002060"/>
                </a:solidFill>
              </a:rPr>
              <a:t>: </a:t>
            </a:r>
            <a:r>
              <a:rPr lang="pt-PT" sz="2400" dirty="0" smtClean="0">
                <a:solidFill>
                  <a:srgbClr val="002060"/>
                </a:solidFill>
              </a:rPr>
              <a:t>(Cursos  Certificados pelo Ministério da Educação)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Curso de Iniciação Musical (1º ao 4º grau), 6 a 9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 Curso Básico de Música (5º ao 9º grau), 10 aos 14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 Curso Secundário de Instrumento (10º ao 12º grau), 15 aos 17 anos</a:t>
            </a:r>
          </a:p>
          <a:p>
            <a:pPr lvl="1">
              <a:buFont typeface="Wingdings" pitchFamily="2" charset="2"/>
              <a:buChar char="§"/>
            </a:pPr>
            <a:endParaRPr lang="pt-PT" sz="2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pt-PT" sz="2800" b="1" dirty="0" smtClean="0">
                <a:solidFill>
                  <a:srgbClr val="002060"/>
                </a:solidFill>
              </a:rPr>
              <a:t> Ensino livre: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Infantário, protocolos com </a:t>
            </a:r>
            <a:r>
              <a:rPr lang="pt-PT" sz="2800" dirty="0" err="1" smtClean="0">
                <a:solidFill>
                  <a:srgbClr val="002060"/>
                </a:solidFill>
              </a:rPr>
              <a:t>IPSS’s</a:t>
            </a:r>
            <a:r>
              <a:rPr lang="pt-PT" sz="2800" dirty="0" smtClean="0">
                <a:solidFill>
                  <a:srgbClr val="002060"/>
                </a:solidFill>
              </a:rPr>
              <a:t>, 1 a 3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 Escalão infantil, nas creches, 3 a 5 anos</a:t>
            </a:r>
          </a:p>
          <a:p>
            <a:pPr lvl="1">
              <a:buFont typeface="Wingdings" pitchFamily="2" charset="2"/>
              <a:buChar char="§"/>
            </a:pPr>
            <a:r>
              <a:rPr lang="pt-PT" sz="2800" dirty="0" smtClean="0">
                <a:solidFill>
                  <a:srgbClr val="002060"/>
                </a:solidFill>
              </a:rPr>
              <a:t> Cursos livres</a:t>
            </a:r>
            <a:endParaRPr lang="pt-PT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3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1134</TotalTime>
  <Words>716</Words>
  <Application>Microsoft Office PowerPoint</Application>
  <PresentationFormat>Ecrã Panorâmico</PresentationFormat>
  <Paragraphs>203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Corbel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Cardoso</dc:creator>
  <cp:lastModifiedBy>Luis Cardoso</cp:lastModifiedBy>
  <cp:revision>117</cp:revision>
  <dcterms:created xsi:type="dcterms:W3CDTF">2014-03-17T15:51:20Z</dcterms:created>
  <dcterms:modified xsi:type="dcterms:W3CDTF">2015-11-23T15:37:22Z</dcterms:modified>
</cp:coreProperties>
</file>